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5"/>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90" r:id="rId14"/>
    <p:sldId id="289" r:id="rId15"/>
    <p:sldId id="412" r:id="rId16"/>
    <p:sldId id="372" r:id="rId17"/>
    <p:sldId id="270" r:id="rId18"/>
    <p:sldId id="274" r:id="rId19"/>
    <p:sldId id="280" r:id="rId20"/>
    <p:sldId id="394" r:id="rId21"/>
    <p:sldId id="267" r:id="rId22"/>
    <p:sldId id="428" r:id="rId23"/>
    <p:sldId id="407" r:id="rId24"/>
    <p:sldId id="330" r:id="rId25"/>
    <p:sldId id="294" r:id="rId26"/>
    <p:sldId id="413" r:id="rId27"/>
    <p:sldId id="391" r:id="rId28"/>
    <p:sldId id="376" r:id="rId29"/>
    <p:sldId id="392" r:id="rId30"/>
    <p:sldId id="380" r:id="rId31"/>
    <p:sldId id="374" r:id="rId32"/>
    <p:sldId id="383" r:id="rId33"/>
    <p:sldId id="384" r:id="rId34"/>
    <p:sldId id="385" r:id="rId35"/>
    <p:sldId id="386" r:id="rId36"/>
    <p:sldId id="408" r:id="rId37"/>
    <p:sldId id="416" r:id="rId38"/>
    <p:sldId id="417" r:id="rId39"/>
    <p:sldId id="418" r:id="rId40"/>
    <p:sldId id="419" r:id="rId41"/>
    <p:sldId id="420" r:id="rId42"/>
    <p:sldId id="421" r:id="rId43"/>
    <p:sldId id="422" r:id="rId44"/>
    <p:sldId id="429" r:id="rId45"/>
    <p:sldId id="423" r:id="rId46"/>
    <p:sldId id="424" r:id="rId47"/>
    <p:sldId id="425" r:id="rId48"/>
    <p:sldId id="426" r:id="rId49"/>
    <p:sldId id="430" r:id="rId50"/>
    <p:sldId id="427" r:id="rId51"/>
    <p:sldId id="409" r:id="rId52"/>
    <p:sldId id="328" r:id="rId53"/>
    <p:sldId id="410" r:id="rId54"/>
    <p:sldId id="411" r:id="rId55"/>
    <p:sldId id="309" r:id="rId56"/>
    <p:sldId id="327" r:id="rId57"/>
    <p:sldId id="310" r:id="rId58"/>
    <p:sldId id="311" r:id="rId59"/>
    <p:sldId id="329" r:id="rId60"/>
    <p:sldId id="375" r:id="rId61"/>
    <p:sldId id="396" r:id="rId62"/>
    <p:sldId id="362" r:id="rId63"/>
    <p:sldId id="27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p:restoredTop sz="86543"/>
  </p:normalViewPr>
  <p:slideViewPr>
    <p:cSldViewPr snapToGrid="0" snapToObjects="1">
      <p:cViewPr varScale="1">
        <p:scale>
          <a:sx n="139" d="100"/>
          <a:sy n="139" d="100"/>
        </p:scale>
        <p:origin x="752"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9/7/23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dirty="0"/>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Programming Help Us?</a:t>
            </a:r>
          </a:p>
          <a:p>
            <a:r>
              <a:rPr lang="en-US" dirty="0"/>
              <a:t>Why Do We Have To Program A Computer?</a:t>
            </a:r>
          </a:p>
          <a:p>
            <a:r>
              <a:rPr lang="en-US" dirty="0"/>
              <a:t>How Do You Program?</a:t>
            </a:r>
          </a:p>
          <a:p>
            <a:pPr lvl="1"/>
            <a:r>
              <a:rPr lang="en-US" dirty="0"/>
              <a:t>Which Language Do You Choose?</a:t>
            </a:r>
          </a:p>
          <a:p>
            <a:pPr lvl="1"/>
            <a:r>
              <a:rPr lang="en-US" dirty="0"/>
              <a:t>Where Do We Program / Ides</a:t>
            </a:r>
          </a:p>
          <a:p>
            <a:pPr lvl="1"/>
            <a:r>
              <a:rPr lang="en-US" dirty="0"/>
              <a:t>What Features Are A Help To Scientists</a:t>
            </a:r>
          </a:p>
          <a:p>
            <a:r>
              <a:rPr lang="en-US" dirty="0"/>
              <a:t>Development In The 21</a:t>
            </a:r>
            <a:r>
              <a:rPr lang="en-US" baseline="30000" dirty="0"/>
              <a:t>st</a:t>
            </a:r>
            <a:r>
              <a:rPr lang="en-US" dirty="0"/>
              <a:t> Century</a:t>
            </a:r>
          </a:p>
          <a:p>
            <a:pPr lvl="1"/>
            <a:r>
              <a:rPr lang="en-US" dirty="0"/>
              <a:t>Devops</a:t>
            </a:r>
          </a:p>
          <a:p>
            <a:pPr lvl="1"/>
            <a:r>
              <a:rPr lang="en-US" dirty="0"/>
              <a:t>Becoming A Reproducible Scientist</a:t>
            </a:r>
          </a:p>
          <a:p>
            <a:pPr lvl="1"/>
            <a:r>
              <a:rPr lang="en-US" dirty="0"/>
              <a:t>On The Cutting Edge – Deep Learning</a:t>
            </a:r>
          </a:p>
          <a:p>
            <a:endParaRPr lang="en-US" dirty="0"/>
          </a:p>
          <a:p>
            <a:endParaRPr lang="en-US" dirty="0"/>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dirty="0"/>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dirty="0"/>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TIOBE - </a:t>
            </a:r>
            <a:r>
              <a:rPr lang="en-US" b="0" i="0" u="none" strike="noStrike" dirty="0">
                <a:solidFill>
                  <a:srgbClr val="24292E"/>
                </a:solidFill>
                <a:effectLst/>
                <a:latin typeface="Work Sans" panose="020F0502020204030204" pitchFamily="34" charset="0"/>
              </a:rPr>
              <a:t>TIOBE Programming Community index - The ratings are based on the number of skilled engineers world-wide, courses and third party vendors</a:t>
            </a:r>
            <a:endParaRPr lang="en-US" dirty="0"/>
          </a:p>
          <a:p>
            <a:r>
              <a:rPr lang="en-US" dirty="0"/>
              <a:t>Right - </a:t>
            </a:r>
            <a:r>
              <a:rPr lang="en-US" b="0" i="0" u="none" strike="noStrike" dirty="0">
                <a:solidFill>
                  <a:srgbClr val="333333"/>
                </a:solidFill>
                <a:effectLst/>
                <a:latin typeface="Helvetica Neue" panose="02000503000000020004" pitchFamily="2" charset="0"/>
              </a:rPr>
              <a:t>PYPL PopularitY of Programming Language - The PYPL PopularitY of Programming Language Index is created by analyzing how often language tutorials are searched on Google.</a:t>
            </a:r>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25</a:t>
            </a:fld>
            <a:endParaRPr lang="en-US" dirty="0"/>
          </a:p>
        </p:txBody>
      </p:sp>
    </p:spTree>
    <p:extLst>
      <p:ext uri="{BB962C8B-B14F-4D97-AF65-F5344CB8AC3E}">
        <p14:creationId xmlns:p14="http://schemas.microsoft.com/office/powerpoint/2010/main" val="2800192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38</a:t>
            </a:fld>
            <a:endParaRPr lang="en-US" dirty="0"/>
          </a:p>
        </p:txBody>
      </p:sp>
    </p:spTree>
    <p:extLst>
      <p:ext uri="{BB962C8B-B14F-4D97-AF65-F5344CB8AC3E}">
        <p14:creationId xmlns:p14="http://schemas.microsoft.com/office/powerpoint/2010/main" val="66805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47</a:t>
            </a:fld>
            <a:endParaRPr lang="en-US" dirty="0"/>
          </a:p>
        </p:txBody>
      </p:sp>
    </p:spTree>
    <p:extLst>
      <p:ext uri="{BB962C8B-B14F-4D97-AF65-F5344CB8AC3E}">
        <p14:creationId xmlns:p14="http://schemas.microsoft.com/office/powerpoint/2010/main" val="855533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60</a:t>
            </a:fld>
            <a:endParaRPr lang="en-US" altLang="x-none" dirty="0"/>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62</a:t>
            </a:fld>
            <a:endParaRPr lang="en-US" dirty="0"/>
          </a:p>
        </p:txBody>
      </p:sp>
    </p:spTree>
    <p:extLst>
      <p:ext uri="{BB962C8B-B14F-4D97-AF65-F5344CB8AC3E}">
        <p14:creationId xmlns:p14="http://schemas.microsoft.com/office/powerpoint/2010/main" val="956353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63</a:t>
            </a:fld>
            <a:endParaRPr lang="en-US" dirty="0"/>
          </a:p>
        </p:txBody>
      </p:sp>
    </p:spTree>
    <p:extLst>
      <p:ext uri="{BB962C8B-B14F-4D97-AF65-F5344CB8AC3E}">
        <p14:creationId xmlns:p14="http://schemas.microsoft.com/office/powerpoint/2010/main" val="2405597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9/7/23</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9/7/23</a:t>
            </a:fld>
            <a:endParaRPr lang="en-US" dirty="0"/>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dirty="0"/>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dirty="0"/>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dirty="0"/>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dirty="0"/>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dirty="0"/>
              <a:t>NIAID BCBB</a:t>
            </a:r>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dirty="0"/>
              <a:t>http://www.apple.com</a:t>
            </a:r>
          </a:p>
        </p:txBody>
      </p:sp>
      <p:sp>
        <p:nvSpPr>
          <p:cNvPr id="12" name="Rectangle 11"/>
          <p:cNvSpPr/>
          <p:nvPr/>
        </p:nvSpPr>
        <p:spPr>
          <a:xfrm>
            <a:off x="6140135" y="6563129"/>
            <a:ext cx="3469219" cy="276999"/>
          </a:xfrm>
          <a:prstGeom prst="rect">
            <a:avLst/>
          </a:prstGeom>
        </p:spPr>
        <p:txBody>
          <a:bodyPr wrap="none">
            <a:spAutoFit/>
          </a:bodyPr>
          <a:lstStyle/>
          <a:p>
            <a:r>
              <a:rPr lang="en-US" sz="1200" dirty="0"/>
              <a:t>https://computing.llnl.gov/tutorials/linux_clusters/</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dirty="0"/>
              <a:t>http://engineering.integrisgp.com/wp-content/uploads/2015/10/computer-speak.jpg</a:t>
            </a:r>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Does This Mean For Us?</a:t>
            </a:r>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a:t>
            </a:r>
          </a:p>
        </p:txBody>
      </p:sp>
      <p:sp>
        <p:nvSpPr>
          <p:cNvPr id="5" name="Content Placeholder 4"/>
          <p:cNvSpPr>
            <a:spLocks noGrp="1"/>
          </p:cNvSpPr>
          <p:nvPr>
            <p:ph sz="half" idx="1"/>
          </p:nvPr>
        </p:nvSpPr>
        <p:spPr/>
        <p:txBody>
          <a:bodyPr>
            <a:normAutofit/>
          </a:bodyPr>
          <a:lstStyle/>
          <a:p>
            <a:r>
              <a:rPr lang="en-US" dirty="0"/>
              <a:t>How do we go from high-level languages to assembly?</a:t>
            </a:r>
          </a:p>
          <a:p>
            <a:pPr lvl="1"/>
            <a:r>
              <a:rPr lang="en-US" dirty="0"/>
              <a:t>Interpreter (Python, R)</a:t>
            </a:r>
          </a:p>
          <a:p>
            <a:pPr lvl="1"/>
            <a:r>
              <a:rPr lang="en-US" dirty="0"/>
              <a:t>Compiler (C, C++, Java)</a:t>
            </a:r>
          </a:p>
          <a:p>
            <a:endParaRPr lang="en-US" dirty="0"/>
          </a:p>
          <a:p>
            <a:r>
              <a:rPr lang="en-US" dirty="0"/>
              <a:t>We write program “source code”</a:t>
            </a:r>
          </a:p>
          <a:p>
            <a:pPr lvl="1"/>
            <a:r>
              <a:rPr lang="en-US" dirty="0"/>
              <a:t>Usually saved as a file</a:t>
            </a:r>
          </a:p>
          <a:p>
            <a:endParaRPr lang="en-US" dirty="0"/>
          </a:p>
          <a:p>
            <a:r>
              <a:rPr lang="en-US" dirty="0"/>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dirty="0"/>
              <a:t>http://www.hackersclub.io/single-post/2016/04/06/Scripting-vs-Coding-vs-Programming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dirty="0">
                <a:ea typeface="Courier" charset="0"/>
                <a:cs typeface="Courier" charset="0"/>
              </a:rPr>
              <a:t>C++</a:t>
            </a:r>
          </a:p>
          <a:p>
            <a:pPr marL="0" indent="0" defTabSz="457223" fontAlgn="base">
              <a:buNone/>
            </a:pPr>
            <a:r>
              <a:rPr lang="en-US" sz="1400" dirty="0">
                <a:latin typeface="Courier" charset="0"/>
                <a:ea typeface="Courier" charset="0"/>
                <a:cs typeface="Courier" charset="0"/>
              </a:rPr>
              <a:t>#include &lt;iostream&gt;</a:t>
            </a:r>
          </a:p>
          <a:p>
            <a:pPr marL="0" indent="0" defTabSz="457223" fontAlgn="base">
              <a:buNone/>
            </a:pPr>
            <a:r>
              <a:rPr lang="en-US" sz="1400" dirty="0">
                <a:latin typeface="Courier" charset="0"/>
                <a:ea typeface="Courier" charset="0"/>
                <a:cs typeface="Courier" charset="0"/>
              </a:rPr>
              <a:t>int main()</a:t>
            </a:r>
          </a:p>
          <a:p>
            <a:pPr marL="0" indent="0" defTabSz="457223" fontAlgn="base">
              <a:buNone/>
            </a:pPr>
            <a:r>
              <a:rPr lang="en-US" sz="1400" dirty="0">
                <a:latin typeface="Courier" charset="0"/>
                <a:ea typeface="Courier" charset="0"/>
                <a:cs typeface="Courier" charset="0"/>
              </a:rPr>
              <a:t>{</a:t>
            </a:r>
          </a:p>
          <a:p>
            <a:pPr marL="0" indent="0" defTabSz="457223" fontAlgn="base">
              <a:buNone/>
            </a:pPr>
            <a:r>
              <a:rPr lang="en-US" sz="1400" dirty="0">
                <a:latin typeface="Courier" charset="0"/>
                <a:ea typeface="Courier" charset="0"/>
                <a:cs typeface="Courier" charset="0"/>
              </a:rPr>
              <a:t>	std::count &lt;&lt; "Hello World” &lt;&lt; std::endl;</a:t>
            </a:r>
          </a:p>
          <a:p>
            <a:pPr marL="0" indent="0" defTabSz="457223" fontAlgn="base">
              <a:buNone/>
            </a:pPr>
            <a:r>
              <a:rPr lang="en-US" sz="1400" dirty="0">
                <a:latin typeface="Courier" charset="0"/>
                <a:ea typeface="Courier" charset="0"/>
                <a:cs typeface="Courier" charset="0"/>
              </a:rPr>
              <a:t>	return 0;</a:t>
            </a:r>
          </a:p>
          <a:p>
            <a:pPr marL="0" indent="0" defTabSz="457223" fontAlgn="base">
              <a:buNone/>
            </a:pPr>
            <a:r>
              <a:rPr lang="en-US" sz="1400" dirty="0">
                <a:latin typeface="Courier" charset="0"/>
                <a:ea typeface="Courier" charset="0"/>
                <a:cs typeface="Courier" charset="0"/>
              </a:rPr>
              <a:t>}</a:t>
            </a:r>
          </a:p>
          <a:p>
            <a:pPr marL="0" indent="0" defTabSz="457223" fontAlgn="base">
              <a:buNone/>
            </a:pPr>
            <a:endParaRPr lang="en-US" sz="1400" dirty="0">
              <a:latin typeface="Courier" charset="0"/>
              <a:ea typeface="Courier" charset="0"/>
              <a:cs typeface="Courier" charset="0"/>
            </a:endParaRPr>
          </a:p>
          <a:p>
            <a:pPr marL="0" indent="0">
              <a:buNone/>
            </a:pPr>
            <a:r>
              <a:rPr lang="en-US" sz="2400" b="1" dirty="0">
                <a:latin typeface="Courier" charset="0"/>
                <a:ea typeface="Courier" charset="0"/>
                <a:cs typeface="Courier" charset="0"/>
              </a:rPr>
              <a:t>Python</a:t>
            </a:r>
            <a:endParaRPr lang="en-US" sz="2400" dirty="0">
              <a:latin typeface="Courier" charset="0"/>
              <a:ea typeface="Courier" charset="0"/>
              <a:cs typeface="Courier" charset="0"/>
            </a:endParaRPr>
          </a:p>
          <a:p>
            <a:pPr marL="0" indent="0">
              <a:buNone/>
            </a:pPr>
            <a:r>
              <a:rPr lang="en-US" sz="1400" dirty="0">
                <a:latin typeface="Courier" charset="0"/>
                <a:ea typeface="Courier" charset="0"/>
                <a:cs typeface="Courier" charset="0"/>
              </a:rPr>
              <a:t>print(“Hello World!”)</a:t>
            </a:r>
            <a:endParaRPr lang="en-US" sz="1400" dirty="0"/>
          </a:p>
          <a:p>
            <a:pPr marL="0" indent="0" defTabSz="457223">
              <a:buNone/>
            </a:pPr>
            <a:endParaRPr lang="en-US" sz="1400" dirty="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dirty="0">
                <a:ea typeface="Courier" charset="0"/>
                <a:cs typeface="Courier" charset="0"/>
              </a:rPr>
              <a:t>Java</a:t>
            </a:r>
          </a:p>
          <a:p>
            <a:pPr marL="0" indent="0" defTabSz="457223" fontAlgn="base">
              <a:buNone/>
            </a:pPr>
            <a:r>
              <a:rPr lang="en-US" sz="1400" dirty="0">
                <a:latin typeface="Courier" charset="0"/>
                <a:ea typeface="Courier" charset="0"/>
                <a:cs typeface="Courier" charset="0"/>
              </a:rPr>
              <a:t>public class HelloWorld { </a:t>
            </a:r>
          </a:p>
          <a:p>
            <a:pPr marL="0" indent="0" defTabSz="457223" fontAlgn="base">
              <a:buNone/>
            </a:pPr>
            <a:r>
              <a:rPr lang="en-US" sz="1400" dirty="0">
                <a:latin typeface="Courier" charset="0"/>
                <a:ea typeface="Courier" charset="0"/>
                <a:cs typeface="Courier" charset="0"/>
              </a:rPr>
              <a:t>	public static void main (String[] args) {</a:t>
            </a:r>
          </a:p>
          <a:p>
            <a:pPr marL="0" indent="0" defTabSz="457223" fontAlgn="base">
              <a:buNone/>
            </a:pPr>
            <a:r>
              <a:rPr lang="en-US" sz="1400" dirty="0">
                <a:latin typeface="Courier" charset="0"/>
                <a:ea typeface="Courier" charset="0"/>
                <a:cs typeface="Courier" charset="0"/>
              </a:rPr>
              <a:t> 		System.out.println("Hello World!"); </a:t>
            </a:r>
          </a:p>
          <a:p>
            <a:pPr marL="0" indent="0" defTabSz="457223" fontAlgn="base">
              <a:buNone/>
            </a:pPr>
            <a:r>
              <a:rPr lang="en-US" sz="1400" dirty="0">
                <a:latin typeface="Courier" charset="0"/>
                <a:ea typeface="Courier" charset="0"/>
                <a:cs typeface="Courier" charset="0"/>
              </a:rPr>
              <a:t>	}</a:t>
            </a:r>
          </a:p>
          <a:p>
            <a:pPr marL="0" indent="0" defTabSz="457223" fontAlgn="base">
              <a:buNone/>
            </a:pPr>
            <a:r>
              <a:rPr lang="en-US" sz="1400" dirty="0">
                <a:latin typeface="Courier" charset="0"/>
                <a:ea typeface="Courier" charset="0"/>
                <a:cs typeface="Courier" charset="0"/>
              </a:rPr>
              <a:t>}</a:t>
            </a:r>
            <a:endParaRPr lang="en-US" sz="1400" dirty="0"/>
          </a:p>
          <a:p>
            <a:pPr marL="0" indent="0">
              <a:buNone/>
            </a:pPr>
            <a:endParaRPr lang="en-US" sz="1400" dirty="0"/>
          </a:p>
          <a:p>
            <a:pPr marL="0" indent="0">
              <a:buNone/>
            </a:pPr>
            <a:endParaRPr lang="en-US" sz="1400" dirty="0"/>
          </a:p>
          <a:p>
            <a:pPr marL="0" indent="0">
              <a:buNone/>
            </a:pPr>
            <a:r>
              <a:rPr lang="en-US" sz="2400" b="1" dirty="0"/>
              <a:t>R</a:t>
            </a:r>
          </a:p>
          <a:p>
            <a:pPr marL="0" indent="0">
              <a:buNone/>
            </a:pPr>
            <a:r>
              <a:rPr lang="en-US" sz="1400" dirty="0">
                <a:latin typeface="Courier" charset="0"/>
                <a:ea typeface="Courier" charset="0"/>
                <a:cs typeface="Courier" charset="0"/>
              </a:rPr>
              <a:t>print("Hello World!", quote = FALSE)</a:t>
            </a:r>
          </a:p>
          <a:p>
            <a:pPr marL="0" indent="0">
              <a:buNone/>
            </a:pPr>
            <a:endParaRPr lang="en-US" sz="1400" dirty="0">
              <a:latin typeface="Courier" charset="0"/>
              <a:ea typeface="Courier" charset="0"/>
              <a:cs typeface="Courier" charset="0"/>
            </a:endParaRPr>
          </a:p>
          <a:p>
            <a:pPr marL="0" indent="0">
              <a:buNone/>
            </a:pPr>
            <a:endParaRPr lang="en-US" sz="1400" dirty="0">
              <a:latin typeface="Courier" charset="0"/>
              <a:ea typeface="Courier" charset="0"/>
              <a:cs typeface="Courier" charset="0"/>
            </a:endParaRPr>
          </a:p>
          <a:p>
            <a:pPr marL="0" indent="0">
              <a:buNone/>
            </a:pPr>
            <a:r>
              <a:rPr lang="en-US" sz="1400" dirty="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64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Program?</a:t>
            </a:r>
          </a:p>
        </p:txBody>
      </p:sp>
      <p:sp>
        <p:nvSpPr>
          <p:cNvPr id="3" name="Content Placeholder 2"/>
          <p:cNvSpPr>
            <a:spLocks noGrp="1"/>
          </p:cNvSpPr>
          <p:nvPr>
            <p:ph idx="1"/>
          </p:nvPr>
        </p:nvSpPr>
        <p:spPr/>
        <p:txBody>
          <a:bodyPr numCol="1">
            <a:normAutofit/>
          </a:bodyPr>
          <a:lstStyle/>
          <a:p>
            <a:r>
              <a:rPr lang="en-US" dirty="0"/>
              <a:t>Think About Your Workflow (Algorithm)</a:t>
            </a:r>
          </a:p>
          <a:p>
            <a:pPr lvl="1"/>
            <a:r>
              <a:rPr lang="en-US" dirty="0"/>
              <a:t>Write “pseudocode” by:</a:t>
            </a:r>
          </a:p>
          <a:p>
            <a:pPr lvl="2"/>
            <a:r>
              <a:rPr lang="en-US" dirty="0"/>
              <a:t>Describe, in plain English, your overall task by breaking it down into sub-tasks</a:t>
            </a:r>
          </a:p>
          <a:p>
            <a:pPr lvl="2"/>
            <a:r>
              <a:rPr lang="en-US" dirty="0"/>
              <a:t>If a subtask seem difficult, break it down into smaller tasks</a:t>
            </a:r>
          </a:p>
          <a:p>
            <a:pPr lvl="2"/>
            <a:r>
              <a:rPr lang="en-US" dirty="0"/>
              <a:t>Repeat until the tasks cannot be broken down any smaller</a:t>
            </a:r>
          </a:p>
          <a:p>
            <a:pPr lvl="1"/>
            <a:r>
              <a:rPr lang="en-US" dirty="0"/>
              <a:t>Does this sound difficult?</a:t>
            </a:r>
          </a:p>
          <a:p>
            <a:pPr lvl="1"/>
            <a:endParaRPr lang="en-US" dirty="0"/>
          </a:p>
          <a:p>
            <a:r>
              <a:rPr lang="en-US" dirty="0"/>
              <a:t>Convert pseudo code into a program or “source code”</a:t>
            </a:r>
          </a:p>
          <a:p>
            <a:endParaRPr lang="en-US" dirty="0"/>
          </a:p>
          <a:p>
            <a:r>
              <a:rPr lang="en-US" dirty="0"/>
              <a:t>Let’s look at an example</a:t>
            </a:r>
          </a:p>
        </p:txBody>
      </p:sp>
    </p:spTree>
    <p:extLst>
      <p:ext uri="{BB962C8B-B14F-4D97-AF65-F5344CB8AC3E}">
        <p14:creationId xmlns:p14="http://schemas.microsoft.com/office/powerpoint/2010/main" val="21087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Example Workflow: </a:t>
            </a:r>
            <a:br>
              <a:rPr lang="en-US" dirty="0"/>
            </a:br>
            <a:r>
              <a:rPr lang="en-US" dirty="0"/>
              <a:t>Coffee</a:t>
            </a:r>
          </a:p>
        </p:txBody>
      </p:sp>
      <p:sp>
        <p:nvSpPr>
          <p:cNvPr id="3" name="Content Placeholder 2"/>
          <p:cNvSpPr>
            <a:spLocks noGrp="1"/>
          </p:cNvSpPr>
          <p:nvPr>
            <p:ph sz="half" idx="1"/>
          </p:nvPr>
        </p:nvSpPr>
        <p:spPr/>
        <p:txBody>
          <a:bodyPr numCol="1">
            <a:normAutofit/>
          </a:bodyPr>
          <a:lstStyle/>
          <a:p>
            <a:pPr marL="0" indent="0">
              <a:buNone/>
            </a:pPr>
            <a:endParaRPr lang="en-US" dirty="0"/>
          </a:p>
          <a:p>
            <a:r>
              <a:rPr lang="en-US" dirty="0"/>
              <a:t>Who drinks coffee?</a:t>
            </a:r>
          </a:p>
          <a:p>
            <a:endParaRPr lang="en-US" dirty="0"/>
          </a:p>
          <a:p>
            <a:r>
              <a:rPr lang="en-US" dirty="0"/>
              <a:t>How do you make a pot of coffee?</a:t>
            </a:r>
          </a:p>
          <a:p>
            <a:endParaRPr lang="en-US" dirty="0"/>
          </a:p>
          <a:p>
            <a:r>
              <a:rPr lang="en-US" dirty="0"/>
              <a:t>What are the steps?</a:t>
            </a:r>
          </a:p>
          <a:p>
            <a:pPr marL="0" indent="0">
              <a:buNone/>
            </a:pPr>
            <a:endParaRPr lang="en-US" dirty="0"/>
          </a:p>
          <a:p>
            <a:r>
              <a:rPr lang="en-US" dirty="0"/>
              <a:t>Is order important?</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
        <p:nvSpPr>
          <p:cNvPr id="5" name="TextBox 4">
            <a:extLst>
              <a:ext uri="{FF2B5EF4-FFF2-40B4-BE49-F238E27FC236}">
                <a16:creationId xmlns:a16="http://schemas.microsoft.com/office/drawing/2014/main" id="{0A6585AF-6EDA-0137-2383-AEFE0D180D6D}"/>
              </a:ext>
            </a:extLst>
          </p:cNvPr>
          <p:cNvSpPr txBox="1"/>
          <p:nvPr/>
        </p:nvSpPr>
        <p:spPr>
          <a:xfrm>
            <a:off x="6096000" y="6056221"/>
            <a:ext cx="3298881" cy="369332"/>
          </a:xfrm>
          <a:prstGeom prst="rect">
            <a:avLst/>
          </a:prstGeom>
          <a:noFill/>
        </p:spPr>
        <p:txBody>
          <a:bodyPr wrap="square">
            <a:spAutoFit/>
          </a:bodyPr>
          <a:lstStyle/>
          <a:p>
            <a:r>
              <a:rPr lang="en-US" dirty="0"/>
              <a:t>I use a French Press like this.</a:t>
            </a:r>
          </a:p>
        </p:txBody>
      </p:sp>
    </p:spTree>
    <p:extLst>
      <p:ext uri="{BB962C8B-B14F-4D97-AF65-F5344CB8AC3E}">
        <p14:creationId xmlns:p14="http://schemas.microsoft.com/office/powerpoint/2010/main" val="59268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AeroPress…</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dirty="0"/>
              <a:t>Workflow…or…</a:t>
            </a:r>
          </a:p>
          <a:p>
            <a:r>
              <a:rPr lang="en-US" dirty="0"/>
              <a:t>Steps or</a:t>
            </a:r>
          </a:p>
          <a:p>
            <a:r>
              <a:rPr lang="en-US" dirty="0"/>
              <a:t>Recipe or</a:t>
            </a:r>
          </a:p>
          <a:p>
            <a:r>
              <a:rPr lang="en-US" dirty="0"/>
              <a:t>Protocol or</a:t>
            </a:r>
          </a:p>
          <a:p>
            <a:r>
              <a:rPr lang="en-US" dirty="0"/>
              <a:t>Flowchart…</a:t>
            </a:r>
          </a:p>
          <a:p>
            <a:endParaRPr lang="en-US" dirty="0"/>
          </a:p>
          <a:p>
            <a:r>
              <a:rPr lang="en-US" dirty="0"/>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dirty="0"/>
              <a:t>What if you want to make different type of coffee drink?</a:t>
            </a:r>
          </a:p>
          <a:p>
            <a:endParaRPr lang="en-US" dirty="0"/>
          </a:p>
          <a:p>
            <a:r>
              <a:rPr lang="en-US" dirty="0"/>
              <a:t>What is different about each recipe?</a:t>
            </a:r>
          </a:p>
          <a:p>
            <a:endParaRPr lang="en-US" dirty="0"/>
          </a:p>
          <a:p>
            <a:r>
              <a:rPr lang="en-US" dirty="0"/>
              <a:t>What is the same about each recipe?</a:t>
            </a:r>
          </a:p>
          <a:p>
            <a:endParaRPr lang="en-US" dirty="0"/>
          </a:p>
          <a:p>
            <a:r>
              <a:rPr lang="en-US" dirty="0"/>
              <a:t>Is reproducibility important?</a:t>
            </a:r>
          </a:p>
          <a:p>
            <a:endParaRPr lang="en-US" dirty="0"/>
          </a:p>
          <a:p>
            <a:r>
              <a:rPr lang="en-US" dirty="0"/>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Text Placeholder 3"/>
          <p:cNvSpPr>
            <a:spLocks noGrp="1"/>
          </p:cNvSpPr>
          <p:nvPr>
            <p:ph type="body" idx="1"/>
          </p:nvPr>
        </p:nvSpPr>
        <p:spPr/>
        <p:txBody>
          <a:bodyPr/>
          <a:lstStyle/>
          <a:p>
            <a:r>
              <a:rPr lang="en-US" dirty="0"/>
              <a:t>Why</a:t>
            </a:r>
            <a:r>
              <a:rPr lang="is-IS"/>
              <a:t>…</a:t>
            </a:r>
            <a:endParaRPr lang="en-US" dirty="0"/>
          </a:p>
        </p:txBody>
      </p:sp>
      <p:sp>
        <p:nvSpPr>
          <p:cNvPr id="5" name="Text Placeholder 4"/>
          <p:cNvSpPr>
            <a:spLocks noGrp="1"/>
          </p:cNvSpPr>
          <p:nvPr>
            <p:ph type="body" sz="half" idx="3"/>
          </p:nvPr>
        </p:nvSpPr>
        <p:spPr/>
        <p:txBody>
          <a:bodyPr/>
          <a:lstStyle/>
          <a:p>
            <a:r>
              <a:rPr lang="en-US" dirty="0"/>
              <a:t>How</a:t>
            </a:r>
            <a:r>
              <a:rPr lang="is-IS"/>
              <a:t>…</a:t>
            </a:r>
            <a:endParaRPr lang="en-US" dirty="0"/>
          </a:p>
        </p:txBody>
      </p:sp>
      <p:sp>
        <p:nvSpPr>
          <p:cNvPr id="3" name="Content Placeholder 2"/>
          <p:cNvSpPr>
            <a:spLocks noGrp="1"/>
          </p:cNvSpPr>
          <p:nvPr>
            <p:ph sz="quarter" idx="2"/>
          </p:nvPr>
        </p:nvSpPr>
        <p:spPr/>
        <p:txBody>
          <a:bodyPr/>
          <a:lstStyle/>
          <a:p>
            <a:pPr marL="228600" lvl="1" indent="0">
              <a:buNone/>
            </a:pPr>
            <a:r>
              <a:rPr lang="is-IS"/>
              <a:t>…</a:t>
            </a:r>
            <a:r>
              <a:rPr lang="en-US" dirty="0"/>
              <a:t>should you learn to program?</a:t>
            </a:r>
          </a:p>
          <a:p>
            <a:pPr marL="228600" lvl="1" indent="0">
              <a:buNone/>
            </a:pPr>
            <a:endParaRPr lang="en-US" dirty="0"/>
          </a:p>
          <a:p>
            <a:pPr marL="228600" lvl="1" indent="0">
              <a:buNone/>
            </a:pPr>
            <a:r>
              <a:rPr lang="is-IS"/>
              <a:t>…</a:t>
            </a:r>
            <a:r>
              <a:rPr lang="en-US" dirty="0"/>
              <a:t>do we have to program a computer?</a:t>
            </a:r>
          </a:p>
          <a:p>
            <a:pPr marL="228600" lvl="1" indent="0">
              <a:buNone/>
            </a:pPr>
            <a:endParaRPr lang="en-US" dirty="0"/>
          </a:p>
          <a:p>
            <a:pPr marL="228600" lvl="1" indent="0">
              <a:buNone/>
            </a:pPr>
            <a:r>
              <a:rPr lang="is-IS"/>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a:t>…</a:t>
            </a:r>
            <a:r>
              <a:rPr lang="en-US" dirty="0"/>
              <a:t>can programming help you?</a:t>
            </a:r>
          </a:p>
          <a:p>
            <a:pPr marL="228600" lvl="1" indent="0">
              <a:buNone/>
            </a:pPr>
            <a:endParaRPr lang="en-US" dirty="0"/>
          </a:p>
          <a:p>
            <a:pPr marL="228600" lvl="1" indent="0">
              <a:buNone/>
            </a:pPr>
            <a:r>
              <a:rPr lang="is-IS"/>
              <a:t>…</a:t>
            </a:r>
            <a:r>
              <a:rPr lang="en-US" dirty="0"/>
              <a:t>does one program a computer?</a:t>
            </a:r>
          </a:p>
          <a:p>
            <a:pPr marL="228600" lvl="1" indent="0">
              <a:buNone/>
            </a:pPr>
            <a:endParaRPr lang="en-US" dirty="0"/>
          </a:p>
          <a:p>
            <a:pPr marL="228600" lvl="1" indent="0">
              <a:buNone/>
            </a:pPr>
            <a:r>
              <a:rPr lang="is-IS"/>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5" name="Content Placeholder 4"/>
          <p:cNvSpPr>
            <a:spLocks noGrp="1"/>
          </p:cNvSpPr>
          <p:nvPr>
            <p:ph idx="1"/>
          </p:nvPr>
        </p:nvSpPr>
        <p:spPr/>
        <p:txBody>
          <a:bodyPr/>
          <a:lstStyle/>
          <a:p>
            <a:endParaRPr lang="en-US" dirty="0"/>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dirty="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dirty="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dirty="0">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New Way Of Seeing The World</a:t>
            </a:r>
          </a:p>
        </p:txBody>
      </p:sp>
      <p:sp>
        <p:nvSpPr>
          <p:cNvPr id="3" name="Content Placeholder 2"/>
          <p:cNvSpPr>
            <a:spLocks noGrp="1"/>
          </p:cNvSpPr>
          <p:nvPr>
            <p:ph sz="half" idx="1"/>
          </p:nvPr>
        </p:nvSpPr>
        <p:spPr/>
        <p:txBody>
          <a:bodyPr numCol="1">
            <a:normAutofit fontScale="92500"/>
          </a:bodyPr>
          <a:lstStyle/>
          <a:p>
            <a:r>
              <a:rPr lang="en-US" dirty="0"/>
              <a:t>What we are really learning is a new way of looking at a problem</a:t>
            </a:r>
          </a:p>
          <a:p>
            <a:endParaRPr lang="en-US" dirty="0"/>
          </a:p>
          <a:p>
            <a:r>
              <a:rPr lang="en-US" dirty="0"/>
              <a:t>See repetition in your work</a:t>
            </a:r>
          </a:p>
          <a:p>
            <a:pPr lvl="1"/>
            <a:r>
              <a:rPr lang="en-US" dirty="0"/>
              <a:t>Repetition can be boring</a:t>
            </a:r>
          </a:p>
          <a:p>
            <a:pPr lvl="1"/>
            <a:r>
              <a:rPr lang="en-US" dirty="0"/>
              <a:t>Computers are great at repetition</a:t>
            </a:r>
          </a:p>
          <a:p>
            <a:endParaRPr lang="en-US" dirty="0"/>
          </a:p>
          <a:p>
            <a:r>
              <a:rPr lang="en-US" dirty="0"/>
              <a:t>Where have you all seen repetition in your work?</a:t>
            </a:r>
          </a:p>
          <a:p>
            <a:endParaRPr lang="en-US" dirty="0"/>
          </a:p>
          <a:p>
            <a:r>
              <a:rPr lang="en-US" dirty="0"/>
              <a:t>Reproducibility / reuse of code</a:t>
            </a:r>
          </a:p>
        </p:txBody>
      </p:sp>
      <p:pic>
        <p:nvPicPr>
          <p:cNvPr id="6" name="Content Placeholder 5">
            <a:extLst>
              <a:ext uri="{FF2B5EF4-FFF2-40B4-BE49-F238E27FC236}">
                <a16:creationId xmlns:a16="http://schemas.microsoft.com/office/drawing/2014/main" id="{73F07AFB-5932-8D45-BFC8-3F31419CA164}"/>
              </a:ext>
            </a:extLst>
          </p:cNvPr>
          <p:cNvPicPr>
            <a:picLocks noGrp="1" noChangeAspect="1"/>
          </p:cNvPicPr>
          <p:nvPr>
            <p:ph sz="half" idx="2"/>
          </p:nvPr>
        </p:nvPicPr>
        <p:blipFill>
          <a:blip r:embed="rId2"/>
          <a:stretch>
            <a:fillRect/>
          </a:stretch>
        </p:blipFill>
        <p:spPr>
          <a:xfrm>
            <a:off x="6102068" y="1527175"/>
            <a:ext cx="3442264" cy="4416425"/>
          </a:xfrm>
          <a:prstGeom prst="rect">
            <a:avLst/>
          </a:prstGeom>
        </p:spPr>
      </p:pic>
    </p:spTree>
    <p:extLst>
      <p:ext uri="{BB962C8B-B14F-4D97-AF65-F5344CB8AC3E}">
        <p14:creationId xmlns:p14="http://schemas.microsoft.com/office/powerpoint/2010/main" val="43965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8895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Learn to Program in Python</a:t>
            </a:r>
          </a:p>
        </p:txBody>
      </p:sp>
      <p:sp>
        <p:nvSpPr>
          <p:cNvPr id="6" name="Content Placeholder 5"/>
          <p:cNvSpPr>
            <a:spLocks noGrp="1"/>
          </p:cNvSpPr>
          <p:nvPr>
            <p:ph idx="1"/>
          </p:nvPr>
        </p:nvSpPr>
        <p:spPr/>
        <p:txBody>
          <a:bodyPr>
            <a:normAutofit fontScale="92500" lnSpcReduction="20000"/>
          </a:bodyPr>
          <a:lstStyle/>
          <a:p>
            <a:r>
              <a:rPr lang="en-US" dirty="0"/>
              <a:t>A general purpose, high-level language</a:t>
            </a:r>
          </a:p>
          <a:p>
            <a:r>
              <a:rPr lang="en-US" dirty="0"/>
              <a:t>Easy to learn and get started</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numpy, etc.)</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a:t>
            </a:r>
          </a:p>
          <a:p>
            <a:r>
              <a:rPr lang="en-US" dirty="0"/>
              <a:t>Most popular language for data science</a:t>
            </a:r>
          </a:p>
        </p:txBody>
      </p:sp>
    </p:spTree>
    <p:extLst>
      <p:ext uri="{BB962C8B-B14F-4D97-AF65-F5344CB8AC3E}">
        <p14:creationId xmlns:p14="http://schemas.microsoft.com/office/powerpoint/2010/main" val="74347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a:t>Numpy – fast matrix calculations</a:t>
            </a:r>
          </a:p>
          <a:p>
            <a:r>
              <a:rPr lang="en-US" dirty="0"/>
              <a:t>Pandas – scientific data analysis</a:t>
            </a:r>
          </a:p>
          <a:p>
            <a:r>
              <a:rPr lang="en-US" dirty="0"/>
              <a:t>Matplotlib – a MATLAB-like plotting library</a:t>
            </a:r>
          </a:p>
          <a:p>
            <a:r>
              <a:rPr lang="en-US" dirty="0"/>
              <a:t>SageMath – linear algebra, combinatorics, calculus, and more</a:t>
            </a:r>
          </a:p>
          <a:p>
            <a:r>
              <a:rPr lang="en-US" dirty="0"/>
              <a:t>SciPy – a large library of scientific tools</a:t>
            </a:r>
          </a:p>
          <a:p>
            <a:r>
              <a:rPr lang="en-US" dirty="0"/>
              <a:t>Scikit-learn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Popularity</a:t>
            </a:r>
          </a:p>
        </p:txBody>
      </p:sp>
      <p:pic>
        <p:nvPicPr>
          <p:cNvPr id="9" name="Content Placeholder 8">
            <a:extLst>
              <a:ext uri="{FF2B5EF4-FFF2-40B4-BE49-F238E27FC236}">
                <a16:creationId xmlns:a16="http://schemas.microsoft.com/office/drawing/2014/main" id="{4DCCE32C-67C0-234C-849E-89F51827B12A}"/>
              </a:ext>
            </a:extLst>
          </p:cNvPr>
          <p:cNvPicPr>
            <a:picLocks noGrp="1" noChangeAspect="1"/>
          </p:cNvPicPr>
          <p:nvPr>
            <p:ph sz="half" idx="1"/>
          </p:nvPr>
        </p:nvPicPr>
        <p:blipFill rotWithShape="1">
          <a:blip r:embed="rId3"/>
          <a:srcRect b="35679"/>
          <a:stretch/>
        </p:blipFill>
        <p:spPr>
          <a:xfrm>
            <a:off x="304800" y="1828542"/>
            <a:ext cx="4876800" cy="4874009"/>
          </a:xfrm>
        </p:spPr>
      </p:pic>
      <p:pic>
        <p:nvPicPr>
          <p:cNvPr id="11" name="Content Placeholder 10">
            <a:extLst>
              <a:ext uri="{FF2B5EF4-FFF2-40B4-BE49-F238E27FC236}">
                <a16:creationId xmlns:a16="http://schemas.microsoft.com/office/drawing/2014/main" id="{5CF1CE79-6EC2-F24C-9A82-DFC079F9B110}"/>
              </a:ext>
            </a:extLst>
          </p:cNvPr>
          <p:cNvPicPr>
            <a:picLocks noGrp="1" noChangeAspect="1"/>
          </p:cNvPicPr>
          <p:nvPr>
            <p:ph sz="half" idx="2"/>
          </p:nvPr>
        </p:nvPicPr>
        <p:blipFill rotWithShape="1">
          <a:blip r:embed="rId4"/>
          <a:srcRect b="29191"/>
          <a:stretch/>
        </p:blipFill>
        <p:spPr>
          <a:xfrm>
            <a:off x="5334000" y="1828542"/>
            <a:ext cx="5402571" cy="4874009"/>
          </a:xfrm>
        </p:spPr>
      </p:pic>
    </p:spTree>
    <p:extLst>
      <p:ext uri="{BB962C8B-B14F-4D97-AF65-F5344CB8AC3E}">
        <p14:creationId xmlns:p14="http://schemas.microsoft.com/office/powerpoint/2010/main" val="57587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32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3" name="Content Placeholder 2"/>
          <p:cNvSpPr>
            <a:spLocks noGrp="1"/>
          </p:cNvSpPr>
          <p:nvPr>
            <p:ph idx="1"/>
          </p:nvPr>
        </p:nvSpPr>
        <p:spPr/>
        <p:txBody>
          <a:bodyPr numCol="2">
            <a:normAutofit fontScale="92500" lnSpcReduction="20000"/>
          </a:bodyPr>
          <a:lstStyle/>
          <a:p>
            <a:r>
              <a:rPr lang="en-US" dirty="0"/>
              <a:t>Sequence Data Types</a:t>
            </a:r>
          </a:p>
          <a:p>
            <a:pPr lvl="1"/>
            <a:endParaRPr lang="en-US" dirty="0"/>
          </a:p>
          <a:p>
            <a:pPr lvl="1"/>
            <a:r>
              <a:rPr lang="en-US" dirty="0"/>
              <a:t>Array (List)</a:t>
            </a:r>
          </a:p>
          <a:p>
            <a:pPr lvl="2"/>
            <a:r>
              <a:rPr lang="en-US" dirty="0"/>
              <a:t>Ordered; duplicates allowed; can change</a:t>
            </a:r>
          </a:p>
          <a:p>
            <a:pPr lvl="2"/>
            <a:r>
              <a:rPr lang="en-US" dirty="0"/>
              <a:t>In python - [1, 2, 3], [ “A”, “B”, “C”]</a:t>
            </a:r>
          </a:p>
          <a:p>
            <a:pPr lvl="1"/>
            <a:endParaRPr lang="en-US" dirty="0"/>
          </a:p>
          <a:p>
            <a:pPr lvl="1"/>
            <a:r>
              <a:rPr lang="en-US" dirty="0"/>
              <a:t>Tuple</a:t>
            </a:r>
          </a:p>
          <a:p>
            <a:pPr lvl="2"/>
            <a:r>
              <a:rPr lang="en-US" dirty="0"/>
              <a:t>Ordered; duplicates allowed; cannot change</a:t>
            </a:r>
          </a:p>
          <a:p>
            <a:pPr lvl="2"/>
            <a:r>
              <a:rPr lang="en-US" dirty="0"/>
              <a:t>In python – tuple: (“a”, “t”, “g”, “c”);</a:t>
            </a:r>
          </a:p>
          <a:p>
            <a:endParaRPr lang="en-US" dirty="0"/>
          </a:p>
          <a:p>
            <a:endParaRPr lang="en-US" dirty="0"/>
          </a:p>
          <a:p>
            <a:endParaRPr lang="en-US" dirty="0"/>
          </a:p>
          <a:p>
            <a:r>
              <a:rPr lang="en-US" dirty="0"/>
              <a:t>Sets Data Types</a:t>
            </a:r>
          </a:p>
          <a:p>
            <a:pPr lvl="1"/>
            <a:endParaRPr lang="en-US" dirty="0"/>
          </a:p>
          <a:p>
            <a:pPr lvl="1"/>
            <a:r>
              <a:rPr lang="en-US" dirty="0"/>
              <a:t>Sets</a:t>
            </a:r>
          </a:p>
          <a:p>
            <a:pPr lvl="2"/>
            <a:r>
              <a:rPr lang="en-US" dirty="0"/>
              <a:t>Unordered; no duplicate elements</a:t>
            </a:r>
          </a:p>
          <a:p>
            <a:pPr lvl="2"/>
            <a:r>
              <a:rPr lang="en-US" dirty="0"/>
              <a:t>In python - Set(['John', 'Jane', 'Jack', 'Janice'])</a:t>
            </a:r>
          </a:p>
          <a:p>
            <a:endParaRPr lang="en-US" dirty="0"/>
          </a:p>
          <a:p>
            <a:r>
              <a:rPr lang="en-US" dirty="0"/>
              <a:t>Mapping Data Types</a:t>
            </a:r>
          </a:p>
          <a:p>
            <a:pPr lvl="1"/>
            <a:endParaRPr lang="en-US" dirty="0"/>
          </a:p>
          <a:p>
            <a:pPr lvl="1"/>
            <a:r>
              <a:rPr lang="en-US" dirty="0"/>
              <a:t>Hash (Dictionary)</a:t>
            </a:r>
          </a:p>
          <a:p>
            <a:pPr lvl="2"/>
            <a:r>
              <a:rPr lang="en-US" dirty="0"/>
              <a:t>Key / value pair</a:t>
            </a:r>
          </a:p>
          <a:p>
            <a:pPr lvl="2"/>
            <a:r>
              <a:rPr lang="en-US" dirty="0"/>
              <a:t>Unordered; no duplicate keys, can change</a:t>
            </a:r>
          </a:p>
          <a:p>
            <a:pPr lvl="2"/>
            <a:r>
              <a:rPr lang="en-US" dirty="0"/>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a:t>…</a:t>
            </a:r>
          </a:p>
          <a:p>
            <a:pPr lvl="1"/>
            <a:r>
              <a:rPr lang="en-US" dirty="0"/>
              <a:t>compare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make use of data</a:t>
            </a:r>
            <a:r>
              <a:rPr lang="en-US" baseline="0" dirty="0"/>
              <a:t> types and structures</a:t>
            </a:r>
            <a:endParaRPr lang="en-US" dirty="0"/>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dirty="0"/>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a:t>conc = 10</a:t>
            </a:r>
          </a:p>
        </p:txBody>
      </p:sp>
      <p:sp>
        <p:nvSpPr>
          <p:cNvPr id="4" name="Content Placeholder 3"/>
          <p:cNvSpPr>
            <a:spLocks noGrp="1"/>
          </p:cNvSpPr>
          <p:nvPr>
            <p:ph sz="quarter" idx="4"/>
          </p:nvPr>
        </p:nvSpPr>
        <p:spPr/>
        <p:txBody>
          <a:bodyPr numCol="3">
            <a:normAutofit fontScale="92500" lnSpcReduction="10000"/>
          </a:bodyPr>
          <a:lstStyle/>
          <a:p>
            <a:pPr fontAlgn="t"/>
            <a:r>
              <a:rPr lang="en-US" dirty="0"/>
              <a:t>and</a:t>
            </a:r>
          </a:p>
          <a:p>
            <a:pPr fontAlgn="t"/>
            <a:r>
              <a:rPr lang="en-US" dirty="0"/>
              <a:t>exec</a:t>
            </a:r>
          </a:p>
          <a:p>
            <a:pPr fontAlgn="t"/>
            <a:r>
              <a:rPr lang="en-US" dirty="0"/>
              <a:t>not</a:t>
            </a:r>
          </a:p>
          <a:p>
            <a:pPr fontAlgn="t"/>
            <a:r>
              <a:rPr lang="en-US" dirty="0"/>
              <a:t>assert</a:t>
            </a:r>
          </a:p>
          <a:p>
            <a:pPr fontAlgn="t"/>
            <a:r>
              <a:rPr lang="en-US" dirty="0"/>
              <a:t>finally</a:t>
            </a:r>
          </a:p>
          <a:p>
            <a:pPr fontAlgn="t"/>
            <a:r>
              <a:rPr lang="en-US" dirty="0"/>
              <a:t>or</a:t>
            </a:r>
          </a:p>
          <a:p>
            <a:pPr fontAlgn="t"/>
            <a:r>
              <a:rPr lang="en-US" dirty="0"/>
              <a:t>break</a:t>
            </a:r>
          </a:p>
          <a:p>
            <a:pPr fontAlgn="t"/>
            <a:r>
              <a:rPr lang="en-US" dirty="0"/>
              <a:t>for</a:t>
            </a:r>
          </a:p>
          <a:p>
            <a:pPr fontAlgn="t"/>
            <a:r>
              <a:rPr lang="en-US" dirty="0"/>
              <a:t>pass</a:t>
            </a:r>
          </a:p>
          <a:p>
            <a:pPr fontAlgn="t"/>
            <a:r>
              <a:rPr lang="en-US" dirty="0"/>
              <a:t>class</a:t>
            </a:r>
          </a:p>
          <a:p>
            <a:pPr fontAlgn="t"/>
            <a:r>
              <a:rPr lang="en-US" dirty="0"/>
              <a:t>from</a:t>
            </a:r>
          </a:p>
          <a:p>
            <a:pPr fontAlgn="t"/>
            <a:r>
              <a:rPr lang="en-US" dirty="0"/>
              <a:t>print</a:t>
            </a:r>
          </a:p>
          <a:p>
            <a:pPr fontAlgn="t"/>
            <a:r>
              <a:rPr lang="en-US" dirty="0"/>
              <a:t>continue</a:t>
            </a:r>
          </a:p>
          <a:p>
            <a:pPr fontAlgn="t"/>
            <a:r>
              <a:rPr lang="en-US" dirty="0"/>
              <a:t>global</a:t>
            </a:r>
          </a:p>
          <a:p>
            <a:pPr fontAlgn="t"/>
            <a:r>
              <a:rPr lang="en-US" dirty="0"/>
              <a:t>raise</a:t>
            </a:r>
          </a:p>
          <a:p>
            <a:pPr fontAlgn="t"/>
            <a:r>
              <a:rPr lang="en-US" dirty="0"/>
              <a:t>def</a:t>
            </a:r>
          </a:p>
          <a:p>
            <a:pPr fontAlgn="t"/>
            <a:r>
              <a:rPr lang="en-US" dirty="0"/>
              <a:t>if</a:t>
            </a:r>
          </a:p>
          <a:p>
            <a:pPr fontAlgn="t"/>
            <a:r>
              <a:rPr lang="en-US" dirty="0"/>
              <a:t>return</a:t>
            </a:r>
          </a:p>
          <a:p>
            <a:pPr fontAlgn="t"/>
            <a:r>
              <a:rPr lang="en-US" dirty="0"/>
              <a:t>del</a:t>
            </a:r>
          </a:p>
          <a:p>
            <a:pPr fontAlgn="t"/>
            <a:r>
              <a:rPr lang="en-US" dirty="0"/>
              <a:t>import</a:t>
            </a:r>
          </a:p>
          <a:p>
            <a:pPr fontAlgn="t"/>
            <a:r>
              <a:rPr lang="en-US" dirty="0"/>
              <a:t>try</a:t>
            </a:r>
          </a:p>
          <a:p>
            <a:pPr fontAlgn="t"/>
            <a:r>
              <a:rPr lang="en-US" dirty="0"/>
              <a:t>elif</a:t>
            </a:r>
          </a:p>
          <a:p>
            <a:pPr fontAlgn="t"/>
            <a:r>
              <a:rPr lang="en-US" dirty="0"/>
              <a:t>in</a:t>
            </a:r>
          </a:p>
          <a:p>
            <a:pPr fontAlgn="t"/>
            <a:r>
              <a:rPr lang="en-US" dirty="0"/>
              <a:t>while</a:t>
            </a:r>
          </a:p>
          <a:p>
            <a:pPr fontAlgn="t"/>
            <a:r>
              <a:rPr lang="en-US" dirty="0"/>
              <a:t>else</a:t>
            </a:r>
          </a:p>
          <a:p>
            <a:pPr fontAlgn="t"/>
            <a:r>
              <a:rPr lang="en-US" dirty="0"/>
              <a:t>is</a:t>
            </a:r>
          </a:p>
          <a:p>
            <a:pPr fontAlgn="t"/>
            <a:r>
              <a:rPr lang="en-US" dirty="0"/>
              <a:t>with </a:t>
            </a:r>
          </a:p>
          <a:p>
            <a:pPr fontAlgn="t"/>
            <a:r>
              <a:rPr lang="en-US" dirty="0"/>
              <a:t>except</a:t>
            </a:r>
          </a:p>
          <a:p>
            <a:pPr fontAlgn="t"/>
            <a:r>
              <a:rPr lang="en-US" dirty="0"/>
              <a:t>lambda</a:t>
            </a:r>
          </a:p>
          <a:p>
            <a:pPr fontAlgn="t"/>
            <a:r>
              <a:rPr lang="en-US" dirty="0"/>
              <a:t>yield</a:t>
            </a:r>
          </a:p>
        </p:txBody>
      </p:sp>
    </p:spTree>
    <p:extLst>
      <p:ext uri="{BB962C8B-B14F-4D97-AF65-F5344CB8AC3E}">
        <p14:creationId xmlns:p14="http://schemas.microsoft.com/office/powerpoint/2010/main" val="825678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6" name="Text Placeholder 35"/>
          <p:cNvSpPr>
            <a:spLocks noGrp="1"/>
          </p:cNvSpPr>
          <p:nvPr>
            <p:ph type="body" idx="1"/>
          </p:nvPr>
        </p:nvSpPr>
        <p:spPr/>
        <p:txBody>
          <a:bodyPr/>
          <a:lstStyle/>
          <a:p>
            <a:r>
              <a:rPr lang="en-US" dirty="0"/>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dirty="0">
                          <a:solidFill>
                            <a:schemeClr val="tx1"/>
                          </a:solidFill>
                        </a:rPr>
                        <a:t>Name</a:t>
                      </a:r>
                    </a:p>
                  </a:txBody>
                  <a:tcPr/>
                </a:tc>
                <a:tc>
                  <a:txBody>
                    <a:bodyPr/>
                    <a:lstStyle/>
                    <a:p>
                      <a:r>
                        <a:rPr lang="en-US" dirty="0">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Equals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dirty="0">
                          <a:solidFill>
                            <a:schemeClr val="tx1"/>
                          </a:solidFill>
                          <a:effectLst/>
                          <a:latin typeface="inherit" charset="0"/>
                        </a:rPr>
                        <a:t>!=</a:t>
                      </a:r>
                      <a:endParaRPr lang="ru-RU"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Not equal</a:t>
                      </a:r>
                    </a:p>
                  </a:txBody>
                  <a:tcPr marL="76200" marR="76200" marT="76200" marB="76200"/>
                </a:tc>
                <a:tc>
                  <a:txBody>
                    <a:bodyPr/>
                    <a:lstStyle/>
                    <a:p>
                      <a:pPr fontAlgn="t"/>
                      <a:r>
                        <a:rPr lang="fr-FR"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dirty="0">
                          <a:solidFill>
                            <a:schemeClr val="tx1"/>
                          </a:solidFill>
                          <a:effectLst/>
                          <a:latin typeface="inherit" charset="0"/>
                        </a:rPr>
                        <a:t>/</a:t>
                      </a:r>
                      <a:endParaRPr lang="bg-BG"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dirty="0"/>
              <a:t>Definition</a:t>
            </a:r>
          </a:p>
        </p:txBody>
      </p:sp>
      <p:sp>
        <p:nvSpPr>
          <p:cNvPr id="6" name="Text Placeholder 5"/>
          <p:cNvSpPr>
            <a:spLocks noGrp="1"/>
          </p:cNvSpPr>
          <p:nvPr>
            <p:ph type="body" sz="half" idx="3"/>
          </p:nvPr>
        </p:nvSpPr>
        <p:spPr/>
        <p:txBody>
          <a:bodyPr/>
          <a:lstStyle/>
          <a:p>
            <a:r>
              <a:rPr lang="en-US" dirty="0"/>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conc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a:t>…</a:t>
            </a:r>
          </a:p>
          <a:p>
            <a:pPr lvl="1"/>
            <a:r>
              <a:rPr lang="is-IS"/>
              <a:t>Execute a known number of times</a:t>
            </a:r>
          </a:p>
          <a:p>
            <a:pPr lvl="1"/>
            <a:endParaRPr lang="is-IS"/>
          </a:p>
          <a:p>
            <a:r>
              <a:rPr lang="is-IS"/>
              <a:t>While loop</a:t>
            </a:r>
          </a:p>
          <a:p>
            <a:pPr lvl="1"/>
            <a:r>
              <a:rPr lang="is-IS"/>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len(w))</a:t>
            </a:r>
          </a:p>
          <a:p>
            <a:pPr lvl="1"/>
            <a:endParaRPr lang="en-US" sz="2000" dirty="0">
              <a:latin typeface="Courier" charset="0"/>
              <a:ea typeface="Courier" charset="0"/>
              <a:cs typeface="Courier" charset="0"/>
            </a:endParaRPr>
          </a:p>
          <a:p>
            <a:r>
              <a:rPr lang="en-US" sz="2000" b="1" dirty="0">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a+b</a:t>
            </a: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5" name="Text Placeholder 4"/>
          <p:cNvSpPr>
            <a:spLocks noGrp="1"/>
          </p:cNvSpPr>
          <p:nvPr>
            <p:ph type="body" idx="1"/>
          </p:nvPr>
        </p:nvSpPr>
        <p:spPr/>
        <p:txBody>
          <a:bodyPr/>
          <a:lstStyle/>
          <a:p>
            <a:r>
              <a:rPr lang="en-US" dirty="0"/>
              <a:t>Definition</a:t>
            </a:r>
          </a:p>
        </p:txBody>
      </p:sp>
      <p:sp>
        <p:nvSpPr>
          <p:cNvPr id="6" name="Text Placeholder 5"/>
          <p:cNvSpPr>
            <a:spLocks noGrp="1"/>
          </p:cNvSpPr>
          <p:nvPr>
            <p:ph type="body" sz="half" idx="3"/>
          </p:nvPr>
        </p:nvSpPr>
        <p:spPr/>
        <p:txBody>
          <a:bodyPr/>
          <a:lstStyle/>
          <a:p>
            <a:r>
              <a:rPr lang="en-US" dirty="0"/>
              <a:t>Example</a:t>
            </a:r>
          </a:p>
        </p:txBody>
      </p:sp>
      <p:sp>
        <p:nvSpPr>
          <p:cNvPr id="3" name="Content Placeholder 2"/>
          <p:cNvSpPr>
            <a:spLocks noGrp="1"/>
          </p:cNvSpPr>
          <p:nvPr>
            <p:ph sz="quarter" idx="2"/>
          </p:nvPr>
        </p:nvSpPr>
        <p:spPr/>
        <p:txBody>
          <a:bodyPr/>
          <a:lstStyle/>
          <a:p>
            <a:r>
              <a:rPr lang="en-US" dirty="0"/>
              <a:t>A basic task of a computer, especially one that corresponds to a single instruction from the user.</a:t>
            </a:r>
          </a:p>
          <a:p>
            <a:endParaRPr lang="en-US" dirty="0"/>
          </a:p>
          <a:p>
            <a:r>
              <a:rPr lang="en-US" dirty="0"/>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dirty="0">
                <a:latin typeface="Courier" charset="0"/>
                <a:ea typeface="Courier" charset="0"/>
                <a:cs typeface="Courier" charset="0"/>
              </a:rPr>
              <a:t>def multiply(num1, num2):</a:t>
            </a:r>
          </a:p>
          <a:p>
            <a:pPr marL="0" indent="0">
              <a:buNone/>
            </a:pPr>
            <a:r>
              <a:rPr lang="en-US" dirty="0">
                <a:latin typeface="Courier" charset="0"/>
                <a:ea typeface="Courier" charset="0"/>
                <a:cs typeface="Courier" charset="0"/>
              </a:rPr>
              <a:t>    answer = num1 * num2</a:t>
            </a:r>
          </a:p>
          <a:p>
            <a:pPr marL="0" indent="0">
              <a:buNone/>
            </a:pPr>
            <a:r>
              <a:rPr lang="en-US" dirty="0">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dirty="0"/>
              <a:t>Read a file</a:t>
            </a:r>
          </a:p>
          <a:p>
            <a:pPr lvl="1"/>
            <a:r>
              <a:rPr lang="en-US" dirty="0"/>
              <a:t>Text files</a:t>
            </a:r>
          </a:p>
          <a:p>
            <a:pPr lvl="1"/>
            <a:r>
              <a:rPr lang="en-US" dirty="0"/>
              <a:t>Binary files</a:t>
            </a:r>
          </a:p>
          <a:p>
            <a:pPr lvl="1"/>
            <a:endParaRPr lang="en-US" dirty="0"/>
          </a:p>
          <a:p>
            <a:r>
              <a:rPr lang="en-US" dirty="0"/>
              <a:t>Write a file</a:t>
            </a:r>
          </a:p>
          <a:p>
            <a:pPr lvl="1"/>
            <a:r>
              <a:rPr lang="en-US" dirty="0"/>
              <a:t>Text file</a:t>
            </a:r>
          </a:p>
          <a:p>
            <a:pPr lvl="1"/>
            <a:r>
              <a:rPr lang="en-US" dirty="0"/>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6682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endParaRPr lang="en-US" dirty="0"/>
          </a:p>
          <a:p>
            <a:endParaRPr lang="en-US" dirty="0"/>
          </a:p>
          <a:p>
            <a:endParaRPr lang="en-US" dirty="0"/>
          </a:p>
          <a:p>
            <a:pPr marL="0" indent="0">
              <a:buNone/>
            </a:pPr>
            <a:r>
              <a:rPr lang="en-US" b="1" i="1" dirty="0"/>
              <a:t>The biggest mistake I see new programmers make is focusing on learning syntax instead of learning how to solve problems</a:t>
            </a:r>
            <a:r>
              <a:rPr lang="en-US" i="1" dirty="0"/>
              <a:t>.</a:t>
            </a:r>
          </a:p>
          <a:p>
            <a:pPr marL="0" indent="0" algn="r">
              <a:buNone/>
            </a:pPr>
            <a:r>
              <a:rPr lang="en-US" sz="1600" dirty="0"/>
              <a:t>- V. Anton Spraul</a:t>
            </a:r>
          </a:p>
          <a:p>
            <a:pPr marL="0" indent="0" algn="r">
              <a:buNone/>
            </a:pPr>
            <a:r>
              <a:rPr lang="en-US" sz="1600" dirty="0"/>
              <a:t>(Author of “Think Like a Programmer: </a:t>
            </a:r>
          </a:p>
          <a:p>
            <a:pPr marL="0" indent="0" algn="r">
              <a:buNone/>
            </a:pPr>
            <a:r>
              <a:rPr lang="en-US" sz="1600" dirty="0"/>
              <a:t>An Introduction to Creative Problem Solving”)</a:t>
            </a:r>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dirty="0"/>
              <a:t>What Should You Do When You Encounter </a:t>
            </a:r>
            <a:br>
              <a:rPr lang="en-US" dirty="0"/>
            </a:br>
            <a:r>
              <a:rPr lang="en-US" dirty="0"/>
              <a:t>A New Problem?</a:t>
            </a:r>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pPr lvl="1"/>
            <a:r>
              <a:rPr lang="en-US" dirty="0"/>
              <a:t>Divide again?</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b="1" i="1" dirty="0"/>
              <a:t>If you can’t explain something in simple terms, </a:t>
            </a:r>
          </a:p>
          <a:p>
            <a:pPr marL="0" indent="0">
              <a:buNone/>
            </a:pPr>
            <a:r>
              <a:rPr lang="en-US" b="1" i="1" dirty="0"/>
              <a:t>you don’t understand it.</a:t>
            </a:r>
          </a:p>
          <a:p>
            <a:pPr marL="0" indent="0" algn="r">
              <a:buNone/>
            </a:pPr>
            <a:r>
              <a:rPr lang="en-US" sz="1600" i="1" dirty="0"/>
              <a:t> — Richard Feynman</a:t>
            </a:r>
            <a:endParaRPr lang="en-US" sz="1600" dirty="0"/>
          </a:p>
        </p:txBody>
      </p:sp>
    </p:spTree>
    <p:extLst>
      <p:ext uri="{BB962C8B-B14F-4D97-AF65-F5344CB8AC3E}">
        <p14:creationId xmlns:p14="http://schemas.microsoft.com/office/powerpoint/2010/main" val="165466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dirty="0"/>
              <a:t>1. Understand</a:t>
            </a:r>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dirty="0"/>
              <a:t>Know exactly what is being asked</a:t>
            </a:r>
          </a:p>
          <a:p>
            <a:pPr lvl="1"/>
            <a:r>
              <a:rPr lang="en-US" dirty="0"/>
              <a:t>Most hard problems are hard because you don’t understand them (hence why this is the first step)</a:t>
            </a:r>
          </a:p>
          <a:p>
            <a:endParaRPr lang="en-US" dirty="0"/>
          </a:p>
          <a:p>
            <a:r>
              <a:rPr lang="en-US" b="1" dirty="0"/>
              <a:t>How to know when you understand a problem</a:t>
            </a:r>
            <a:r>
              <a:rPr lang="en-US" dirty="0"/>
              <a:t>?</a:t>
            </a:r>
          </a:p>
          <a:p>
            <a:pPr lvl="1"/>
            <a:r>
              <a:rPr lang="en-US" dirty="0"/>
              <a:t>When you can explain it in plain English</a:t>
            </a:r>
          </a:p>
          <a:p>
            <a:pPr lvl="1"/>
            <a:r>
              <a:rPr lang="en-US" dirty="0"/>
              <a:t>Therefore you should </a:t>
            </a:r>
            <a:r>
              <a:rPr lang="en-US" b="1" dirty="0"/>
              <a:t>write down your problem, doodle a diagram, or tell someone else about it (or thing… some people use a rubber duck</a:t>
            </a:r>
            <a:r>
              <a:rPr lang="en-US" dirty="0"/>
              <a:t>)</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a:t>
            </a:r>
            <a:r>
              <a:rPr lang="en-US" b="1" dirty="0"/>
              <a:t>Plan your solution</a:t>
            </a:r>
            <a:r>
              <a:rPr lang="en-US" dirty="0"/>
              <a:t>!</a:t>
            </a:r>
          </a:p>
          <a:p>
            <a:pPr lvl="1"/>
            <a:r>
              <a:rPr lang="en-US" dirty="0"/>
              <a:t>Nothing can help you if you can’t write down the exact steps</a:t>
            </a:r>
          </a:p>
          <a:p>
            <a:pPr lvl="1"/>
            <a:endParaRPr lang="en-US" dirty="0"/>
          </a:p>
          <a:p>
            <a:r>
              <a:rPr lang="en-US" b="1" dirty="0"/>
              <a:t>In programming, this means don’t start programming straight away</a:t>
            </a:r>
          </a:p>
          <a:p>
            <a:endParaRPr lang="en-US" dirty="0"/>
          </a:p>
          <a:p>
            <a:r>
              <a:rPr lang="en-US" dirty="0"/>
              <a:t>To get a good plan, answer this question:</a:t>
            </a:r>
          </a:p>
          <a:p>
            <a:pPr lvl="1"/>
            <a:r>
              <a:rPr lang="en-US" dirty="0"/>
              <a:t>“Given input X, what are the steps necessary to return output Y?”</a:t>
            </a:r>
          </a:p>
          <a:p>
            <a:pPr lvl="1"/>
            <a:endParaRPr lang="en-US" dirty="0"/>
          </a:p>
          <a:p>
            <a:r>
              <a:rPr lang="en-US" dirty="0"/>
              <a:t>Side note: </a:t>
            </a:r>
          </a:p>
          <a:p>
            <a:pPr lvl="1"/>
            <a:r>
              <a:rPr lang="en-US" dirty="0"/>
              <a:t>Programmers have a great tool to help them with this… </a:t>
            </a:r>
            <a:r>
              <a:rPr lang="en-US" b="1" dirty="0"/>
              <a:t>Comments</a:t>
            </a:r>
            <a:r>
              <a:rPr lang="en-US" dirty="0"/>
              <a:t>!</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a:bodyPr>
          <a:lstStyle/>
          <a:p>
            <a:r>
              <a:rPr lang="en-US" b="1" dirty="0"/>
              <a:t>This is the most important step of all!</a:t>
            </a:r>
          </a:p>
          <a:p>
            <a:r>
              <a:rPr lang="en-US" dirty="0"/>
              <a:t>Do not try to solve one big problem</a:t>
            </a:r>
          </a:p>
          <a:p>
            <a:pPr lvl="1"/>
            <a:r>
              <a:rPr lang="en-US" dirty="0"/>
              <a:t>Instead, break it into sub-problems.</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r>
              <a:rPr lang="en-US" dirty="0"/>
              <a:t>“If I could teach every beginning programmer one problem-solving skill, it would be the ‘reduce the problem technique.’</a:t>
            </a:r>
          </a:p>
          <a:p>
            <a:endParaRPr lang="en-US" dirty="0"/>
          </a:p>
          <a:p>
            <a:pPr lvl="1"/>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 cont.</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pPr lvl="1"/>
            <a:endParaRPr lang="en-US" dirty="0"/>
          </a:p>
          <a:p>
            <a:pPr lvl="1"/>
            <a:r>
              <a:rPr lang="en-US" dirty="0"/>
              <a:t>If you’re stuck, you should reduce the problem to something simpler. Instead of the third-highest number, what about finding the highest overall? Still too tough? What about finding the largest of just three numbers? Or the larger of two?</a:t>
            </a:r>
          </a:p>
          <a:p>
            <a:pPr marL="0" indent="0">
              <a:buNone/>
            </a:pPr>
            <a:endParaRPr lang="en-US" dirty="0"/>
          </a:p>
          <a:p>
            <a:pPr marL="0" indent="0">
              <a:buNone/>
            </a:pPr>
            <a:r>
              <a:rPr lang="en-US" i="1" dirty="0"/>
              <a:t>Reduce the problem to the point where you know how to solve it and write the solution. Then expand the problem slightly and rewrite the solution to match and keep going until you are back where you started.</a:t>
            </a:r>
          </a:p>
          <a:p>
            <a:pPr marL="0" indent="0" algn="r">
              <a:buNone/>
            </a:pPr>
            <a:r>
              <a:rPr lang="en-US" dirty="0"/>
              <a:t>V. Anton Spraul</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892148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Don’t worry.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a:t>Side note: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a:t>Google it.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a:t>
            </a:r>
            <a:r>
              <a:rPr lang="en-US" b="1" dirty="0"/>
              <a:t>Only look for solutions to sub-problems</a:t>
            </a:r>
            <a:r>
              <a:rPr lang="en-US" dirty="0"/>
              <a:t>.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Don’t expect to be great after just one week. If you want to be a good problem-solver, solve a lot of problems!</a:t>
            </a:r>
          </a:p>
          <a:p>
            <a:endParaRPr lang="en-US" dirty="0"/>
          </a:p>
          <a:p>
            <a:r>
              <a:rPr lang="en-US" b="1" dirty="0"/>
              <a:t>Practice. Practice. Practice</a:t>
            </a:r>
            <a:r>
              <a:rPr lang="en-US" dirty="0"/>
              <a:t>. </a:t>
            </a:r>
          </a:p>
          <a:p>
            <a:pPr lvl="1"/>
            <a:r>
              <a:rPr lang="en-US" dirty="0"/>
              <a:t>It’ll only be a matter of time before you recognize that “this problem could easily be solved with &lt;insert concept here&gt;.”</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025874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Some Tasks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How to practice? There are options out the wazoo!</a:t>
            </a:r>
          </a:p>
          <a:p>
            <a:pPr lvl="1"/>
            <a:r>
              <a:rPr lang="en-US" dirty="0"/>
              <a:t>Practicing “micro problem-solving.” For example, Peter Thiel plays chess, and Elon Musk plays video-games.</a:t>
            </a:r>
          </a:p>
          <a:p>
            <a:endParaRPr lang="en-US" dirty="0"/>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 Summary - 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 Me More About Pseudocode?</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Shortly,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Components of a Programming Language Will You Need To Use?</a:t>
            </a:r>
          </a:p>
        </p:txBody>
      </p:sp>
      <p:sp>
        <p:nvSpPr>
          <p:cNvPr id="3" name="Content Placeholder 2"/>
          <p:cNvSpPr>
            <a:spLocks noGrp="1"/>
          </p:cNvSpPr>
          <p:nvPr>
            <p:ph idx="1"/>
          </p:nvPr>
        </p:nvSpPr>
        <p:spPr/>
        <p:txBody>
          <a:bodyPr/>
          <a:lstStyle/>
          <a:p>
            <a:r>
              <a:rPr lang="en-US" dirty="0"/>
              <a:t>What data will you start with, if any?</a:t>
            </a:r>
          </a:p>
          <a:p>
            <a:r>
              <a:rPr lang="en-US" dirty="0"/>
              <a:t>What is your final output, if any?</a:t>
            </a:r>
          </a:p>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2051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is-IS" sz="1400" dirty="0">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'Current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sum </a:t>
            </a:r>
            <a:r>
              <a:rPr lang="ro-RO" sz="1400" dirty="0">
                <a:solidFill>
                  <a:srgbClr val="535353"/>
                </a:solidFill>
                <a:latin typeface="Courier" charset="0"/>
              </a:rPr>
              <a:t>=</a:t>
            </a:r>
            <a:r>
              <a:rPr lang="ro-RO" sz="1400" dirty="0">
                <a:solidFill>
                  <a:srgbClr val="1C1C1C"/>
                </a:solidFill>
                <a:latin typeface="Courier" charset="0"/>
              </a:rPr>
              <a:t> sum </a:t>
            </a:r>
            <a:r>
              <a:rPr lang="ro-RO" sz="1400" dirty="0">
                <a:solidFill>
                  <a:srgbClr val="535353"/>
                </a:solidFill>
                <a:latin typeface="Courier" charset="0"/>
              </a:rPr>
              <a:t>+</a:t>
            </a:r>
            <a:r>
              <a:rPr lang="ro-RO" sz="1400" dirty="0">
                <a:solidFill>
                  <a:srgbClr val="1C1C1C"/>
                </a:solidFill>
                <a:latin typeface="Courier" charset="0"/>
              </a:rPr>
              <a:t> value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sum)</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We Convert Pseudocode </a:t>
            </a:r>
            <a:br>
              <a:rPr lang="en-US" dirty="0"/>
            </a:br>
            <a:r>
              <a:rPr lang="en-US" dirty="0"/>
              <a:t>to an Actual Program?</a:t>
            </a:r>
          </a:p>
        </p:txBody>
      </p:sp>
      <p:sp>
        <p:nvSpPr>
          <p:cNvPr id="12" name="Content Placeholder 2">
            <a:extLst>
              <a:ext uri="{FF2B5EF4-FFF2-40B4-BE49-F238E27FC236}">
                <a16:creationId xmlns:a16="http://schemas.microsoft.com/office/drawing/2014/main" id="{7DAC9892-48B6-594B-813B-342DCF45D8B3}"/>
              </a:ext>
            </a:extLst>
          </p:cNvPr>
          <p:cNvSpPr>
            <a:spLocks noGrp="1"/>
          </p:cNvSpPr>
          <p:nvPr>
            <p:ph idx="1"/>
          </p:nvPr>
        </p:nvSpPr>
        <p:spPr/>
        <p:txBody>
          <a:bodyPr/>
          <a:lstStyle/>
          <a:p>
            <a:r>
              <a:rPr lang="en-US" dirty="0"/>
              <a:t>Write your own code, all from scratch (…rarely)</a:t>
            </a:r>
          </a:p>
          <a:p>
            <a:r>
              <a:rPr lang="en-US" dirty="0"/>
              <a:t>Write your own code but use packages (</a:t>
            </a:r>
          </a:p>
          <a:p>
            <a:r>
              <a:rPr lang="en-US" dirty="0"/>
              <a:t>Modify existing code</a:t>
            </a:r>
          </a:p>
          <a:p>
            <a:pPr lvl="1"/>
            <a:r>
              <a:rPr lang="en-US" dirty="0"/>
              <a:t>Search for, adapt code written by some one else (…often)</a:t>
            </a:r>
          </a:p>
          <a:p>
            <a:pPr lvl="1"/>
            <a:r>
              <a:rPr lang="en-US" dirty="0"/>
              <a:t>Use ChatGPT to create “rough” code example</a:t>
            </a:r>
          </a:p>
        </p:txBody>
      </p:sp>
    </p:spTree>
    <p:extLst>
      <p:ext uri="{BB962C8B-B14F-4D97-AF65-F5344CB8AC3E}">
        <p14:creationId xmlns:p14="http://schemas.microsoft.com/office/powerpoint/2010/main" val="1386478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Find Package or Code?</a:t>
            </a:r>
          </a:p>
        </p:txBody>
      </p:sp>
      <p:sp>
        <p:nvSpPr>
          <p:cNvPr id="3" name="Content Placeholder 2"/>
          <p:cNvSpPr>
            <a:spLocks noGrp="1"/>
          </p:cNvSpPr>
          <p:nvPr>
            <p:ph sz="half" idx="1"/>
          </p:nvPr>
        </p:nvSpPr>
        <p:spPr/>
        <p:txBody>
          <a:bodyPr/>
          <a:lstStyle/>
          <a:p>
            <a:r>
              <a:rPr lang="en-US" dirty="0"/>
              <a:t>Your Previous Code</a:t>
            </a:r>
          </a:p>
          <a:p>
            <a:r>
              <a:rPr lang="en-US" dirty="0"/>
              <a:t>Other lab members code</a:t>
            </a:r>
          </a:p>
          <a:p>
            <a:r>
              <a:rPr lang="en-US" dirty="0"/>
              <a:t>Google Search</a:t>
            </a:r>
          </a:p>
          <a:p>
            <a:r>
              <a:rPr lang="en-US" dirty="0"/>
              <a:t>StackOverflow</a:t>
            </a:r>
          </a:p>
          <a:p>
            <a:r>
              <a:rPr lang="en-US" dirty="0"/>
              <a:t>GitHub (Open source, source code repository)</a:t>
            </a:r>
          </a:p>
          <a:p>
            <a:r>
              <a:rPr lang="en-US" dirty="0"/>
              <a:t>Programing language repository (python – pip, conda; R – cran)</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Write Your Own Code?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4082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Your Own Code?</a:t>
            </a:r>
          </a:p>
        </p:txBody>
      </p:sp>
      <p:sp>
        <p:nvSpPr>
          <p:cNvPr id="5" name="Content Placeholder 4"/>
          <p:cNvSpPr>
            <a:spLocks noGrp="1"/>
          </p:cNvSpPr>
          <p:nvPr>
            <p:ph idx="1"/>
          </p:nvPr>
        </p:nvSpPr>
        <p:spPr/>
        <p:txBody>
          <a:bodyPr>
            <a:normAutofit/>
          </a:bodyPr>
          <a:lstStyle/>
          <a:p>
            <a:r>
              <a:rPr lang="en-US" dirty="0"/>
              <a:t>Picking a Programming language</a:t>
            </a:r>
          </a:p>
          <a:p>
            <a:pPr lvl="1"/>
            <a:r>
              <a:rPr lang="en-US" dirty="0"/>
              <a:t>Usually the programming language most comfortable with</a:t>
            </a:r>
          </a:p>
          <a:p>
            <a:pPr lvl="1"/>
            <a:r>
              <a:rPr lang="en-US" dirty="0"/>
              <a:t>If you are new to programming, pick one of the languages that we see today</a:t>
            </a:r>
          </a:p>
          <a:p>
            <a:pPr lvl="1"/>
            <a:r>
              <a:rPr lang="en-US" dirty="0"/>
              <a:t>Pick the language that best fits the situation</a:t>
            </a:r>
          </a:p>
          <a:p>
            <a:endParaRPr lang="en-US" dirty="0"/>
          </a:p>
          <a:p>
            <a:r>
              <a:rPr lang="en-US" dirty="0"/>
              <a:t>Process</a:t>
            </a:r>
          </a:p>
          <a:p>
            <a:pPr lvl="1"/>
            <a:r>
              <a:rPr lang="en-US" dirty="0"/>
              <a:t>Start with pseudo code</a:t>
            </a:r>
          </a:p>
          <a:p>
            <a:pPr lvl="1"/>
            <a:r>
              <a:rPr lang="en-US" dirty="0"/>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endParaRPr lang="en-US" dirty="0"/>
          </a:p>
          <a:p>
            <a:pPr lvl="1"/>
            <a:r>
              <a:rPr lang="en-US" dirty="0"/>
              <a:t>FASTER - Repeat an entire analysis by just replacing the input</a:t>
            </a:r>
          </a:p>
          <a:p>
            <a:pPr lvl="1"/>
            <a:endParaRPr lang="en-US" dirty="0"/>
          </a:p>
          <a:p>
            <a:pPr lvl="1"/>
            <a:r>
              <a:rPr lang="en-US" dirty="0"/>
              <a:t>BETTER – Validate your analysis, use statistics</a:t>
            </a:r>
          </a:p>
          <a:p>
            <a:pPr lvl="1"/>
            <a:endParaRPr lang="en-US" dirty="0"/>
          </a:p>
          <a:p>
            <a:pPr lvl="1"/>
            <a:r>
              <a:rPr lang="en-US" dirty="0"/>
              <a:t>REPRODUCIBLE - Make your research (more) reproducible</a:t>
            </a:r>
          </a:p>
          <a:p>
            <a:pPr lvl="1"/>
            <a:endParaRPr lang="en-US" dirty="0"/>
          </a:p>
          <a:p>
            <a:pPr lvl="1"/>
            <a:r>
              <a:rPr lang="en-US" dirty="0"/>
              <a:t>MORE COMPETITIVE – other researchers will be doing the same</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dirty="0"/>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Pseudocode Experiment</a:t>
            </a:r>
          </a:p>
        </p:txBody>
      </p:sp>
      <p:sp>
        <p:nvSpPr>
          <p:cNvPr id="6" name="Conten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0860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numCol="1">
            <a:normAutofit/>
          </a:bodyPr>
          <a:lstStyle/>
          <a:p>
            <a:pPr lvl="0"/>
            <a:r>
              <a:rPr lang="en-US" dirty="0"/>
              <a:t>To familiarize you with computer programming, programming languages, scientific packages</a:t>
            </a:r>
          </a:p>
          <a:p>
            <a:pPr lvl="0"/>
            <a:r>
              <a:rPr lang="en-US" dirty="0"/>
              <a:t>Enable you to communicate better with programmers, bioinformaticians</a:t>
            </a:r>
          </a:p>
          <a:p>
            <a:pPr lvl="0"/>
            <a:r>
              <a:rPr lang="en-US" dirty="0"/>
              <a:t>Critique existing source code for your use</a:t>
            </a:r>
          </a:p>
          <a:p>
            <a:pPr lvl="0"/>
            <a:r>
              <a:rPr lang="en-US" dirty="0"/>
              <a:t>Assess which language that bests fits your needs</a:t>
            </a:r>
          </a:p>
          <a:p>
            <a:pPr lvl="0"/>
            <a:r>
              <a:rPr lang="en-US" dirty="0"/>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https://www.toptal.com/developers/sorting-algorithms</a:t>
            </a:r>
          </a:p>
          <a:p>
            <a:endParaRPr lang="en-US" dirty="0"/>
          </a:p>
          <a:p>
            <a:r>
              <a:rPr lang="en-US" dirty="0"/>
              <a:t>General python</a:t>
            </a:r>
          </a:p>
          <a:p>
            <a:pPr lvl="1"/>
            <a:r>
              <a:rPr lang="en-US" dirty="0"/>
              <a:t>https://docs.python.org/3/tutorial/index.html</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 (syntax)</a:t>
            </a:r>
          </a:p>
          <a:p>
            <a:r>
              <a:rPr lang="en-US" dirty="0"/>
              <a:t>Debugging!!!</a:t>
            </a:r>
          </a:p>
          <a:p>
            <a:r>
              <a:rPr lang="en-US" dirty="0"/>
              <a:t>Remembering what the program does when you come back to it</a:t>
            </a:r>
          </a:p>
          <a:p>
            <a:r>
              <a:rPr lang="en-US" dirty="0"/>
              <a:t>Keeping track of different programs</a:t>
            </a:r>
          </a:p>
          <a:p>
            <a:endParaRPr lang="en-US" dirty="0"/>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a:t>…</a:t>
            </a:r>
            <a:br>
              <a:rPr lang="is-IS"/>
            </a:br>
            <a:r>
              <a:rPr lang="is-IS"/>
              <a:t>and You May Not Even Know It?</a:t>
            </a:r>
            <a:endParaRPr lang="en-US" dirty="0"/>
          </a:p>
        </p:txBody>
      </p:sp>
      <p:sp>
        <p:nvSpPr>
          <p:cNvPr id="3" name="Content Placeholder 2"/>
          <p:cNvSpPr>
            <a:spLocks noGrp="1"/>
          </p:cNvSpPr>
          <p:nvPr>
            <p:ph idx="1"/>
          </p:nvPr>
        </p:nvSpPr>
        <p:spPr/>
        <p:txBody>
          <a:bodyPr/>
          <a:lstStyle/>
          <a:p>
            <a:endParaRPr lang="en-US" dirty="0"/>
          </a:p>
          <a:p>
            <a:endParaRPr lang="en-US" dirty="0"/>
          </a:p>
          <a:p>
            <a:r>
              <a:rPr lang="en-US" dirty="0"/>
              <a:t>Written a formula in Excel or</a:t>
            </a:r>
          </a:p>
          <a:p>
            <a:endParaRPr lang="en-US" dirty="0"/>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21637</TotalTime>
  <Words>3423</Words>
  <Application>Microsoft Macintosh PowerPoint</Application>
  <PresentationFormat>Widescreen</PresentationFormat>
  <Paragraphs>616</Paragraphs>
  <Slides>63</Slides>
  <Notes>8</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Courier</vt:lpstr>
      <vt:lpstr>Courier-Bold</vt:lpstr>
      <vt:lpstr>Helvetica Neue</vt:lpstr>
      <vt:lpstr>inherit</vt:lpstr>
      <vt:lpstr>Wingdings</vt:lpstr>
      <vt:lpstr>Wingdings 2</vt:lpstr>
      <vt:lpstr>Work Sans</vt:lpstr>
      <vt:lpstr>NIAIDBrandedPPT</vt:lpstr>
      <vt:lpstr>Concepts in Programming</vt:lpstr>
      <vt:lpstr>Outline</vt:lpstr>
      <vt:lpstr>Learning Objectives</vt:lpstr>
      <vt:lpstr>Motivation</vt:lpstr>
      <vt:lpstr>What Are Some Tasks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Printing “Hello World!”</vt:lpstr>
      <vt:lpstr>How To Write A Program?</vt:lpstr>
      <vt:lpstr>How Do We Program?</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3. Divide, cont.</vt:lpstr>
      <vt:lpstr>4. Stuck?</vt:lpstr>
      <vt:lpstr>4. Stuck?</vt:lpstr>
      <vt:lpstr>4. Stuck?</vt:lpstr>
      <vt:lpstr>4. Stuck?</vt:lpstr>
      <vt:lpstr>Practice</vt:lpstr>
      <vt:lpstr>Practice</vt:lpstr>
      <vt:lpstr>In Summary - How To Write A Program</vt:lpstr>
      <vt:lpstr>Tell Me More About Pseudocode?</vt:lpstr>
      <vt:lpstr>What Components of a Programming Language Will You Need To Use?</vt:lpstr>
      <vt:lpstr>Code Is Read More Often  Then It Is Written!</vt:lpstr>
      <vt:lpstr>Writing Our Program</vt:lpstr>
      <vt:lpstr>How Do We Convert Pseudocode  to an Actual Program?</vt:lpstr>
      <vt:lpstr>Where To Find Package or Code?</vt:lpstr>
      <vt:lpstr>How To Write Your Own Code?</vt:lpstr>
      <vt:lpstr>How To Write Your Own Code?</vt:lpstr>
      <vt:lpstr>Debugging</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1145</cp:revision>
  <dcterms:created xsi:type="dcterms:W3CDTF">2016-07-20T04:00:03Z</dcterms:created>
  <dcterms:modified xsi:type="dcterms:W3CDTF">2023-09-07T21:22:33Z</dcterms:modified>
</cp:coreProperties>
</file>